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10.png" ContentType="image/png"/>
  <Override PartName="/ppt/media/image6.png" ContentType="image/png"/>
  <Override PartName="/ppt/media/image11.png" ContentType="image/png"/>
  <Override PartName="/ppt/media/image7.png" ContentType="image/png"/>
  <Override PartName="/ppt/media/image12.png" ContentType="image/png"/>
  <Override PartName="/ppt/media/image8.png" ContentType="image/png"/>
  <Override PartName="/ppt/media/image9.png" ContentType="image/png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691813" cy="7559675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CF4D7C8-50A5-4C1E-944D-910941C1B7C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AC85A56-C163-4351-9D05-52B16F5135D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BFD906B-8C41-4B84-944D-AE6D9C42433C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78756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041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34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78756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041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79D48E9-1688-41AF-8FD6-EAB35396AB63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E01AA7E-7E65-4A6E-8404-55D8AE7DD6A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8D59963-4499-4F35-A824-920D93EB9D5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AEF6A3D-C2AA-4DE8-A3A1-781FC430BD7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DEB8635-704D-4D89-840B-140060B972A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34240" y="301320"/>
            <a:ext cx="9622080" cy="585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C540F4F-851B-4FB7-904F-9F999EBF4AB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D522B5D-9A14-400F-AF12-C6B3945DAC7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B3F3565-9FE2-425B-92D4-4F6347C162E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A46B45C-C8D5-41CF-B2D2-9D971AAE585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3642120" y="7005600"/>
            <a:ext cx="3385080" cy="401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>
              <a:lnSpc>
                <a:spcPct val="100000"/>
              </a:lnSpc>
              <a:buNone/>
              <a:defRPr b="0" lang="ru-RU" sz="2400" spc="-1" strike="noStrike">
                <a:latin typeface="Times New Roman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ru-RU" sz="2400" spc="-1" strike="noStrike">
                <a:latin typeface="Times New Roman"/>
              </a:rPr>
              <a:t>&lt;нижний колонтитул&gt;</a:t>
            </a:r>
            <a:endParaRPr b="0" lang="ru-RU" sz="24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7652160" y="7005600"/>
            <a:ext cx="2494440" cy="401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algn="r">
              <a:lnSpc>
                <a:spcPct val="100000"/>
              </a:lnSpc>
              <a:buNone/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8120997-03D3-42BB-A1E3-738623CFD72B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524160" y="7005600"/>
            <a:ext cx="2494440" cy="401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>
              <a:defRPr b="0" lang="ru-RU" sz="1400" spc="-1" strike="noStrike">
                <a:latin typeface="Times New Roman"/>
              </a:defRPr>
            </a:lvl1pPr>
          </a:lstStyle>
          <a:p>
            <a:r>
              <a:rPr b="0" lang="ru-RU" sz="1400" spc="-1" strike="noStrike">
                <a:latin typeface="Times New Roman"/>
              </a:rPr>
              <a:t>&lt;дата/время&gt;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"/>
          <p:cNvSpPr/>
          <p:nvPr/>
        </p:nvSpPr>
        <p:spPr>
          <a:xfrm>
            <a:off x="2340000" y="1080000"/>
            <a:ext cx="5940000" cy="5580000"/>
          </a:xfrm>
          <a:prstGeom prst="flowChartAlternateProcess">
            <a:avLst/>
          </a:prstGeom>
          <a:solidFill>
            <a:srgbClr val="b85c00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pic>
        <p:nvPicPr>
          <p:cNvPr id="42" name="Рисунок 2" descr="logo2.png"/>
          <p:cNvPicPr/>
          <p:nvPr/>
        </p:nvPicPr>
        <p:blipFill>
          <a:blip r:embed="rId1"/>
          <a:stretch/>
        </p:blipFill>
        <p:spPr>
          <a:xfrm>
            <a:off x="9720000" y="169560"/>
            <a:ext cx="899640" cy="847800"/>
          </a:xfrm>
          <a:prstGeom prst="rect">
            <a:avLst/>
          </a:prstGeom>
          <a:ln w="0">
            <a:noFill/>
          </a:ln>
        </p:spPr>
      </p:pic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80000" y="360"/>
            <a:ext cx="10440000" cy="161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10000"/>
          </a:bodyPr>
          <a:p>
            <a:pPr algn="ctr">
              <a:lnSpc>
                <a:spcPct val="100000"/>
              </a:lnSpc>
              <a:buNone/>
            </a:pPr>
            <a:r>
              <a:rPr b="1" lang="ru-RU" sz="50000" spc="-1" strike="noStrike">
                <a:solidFill>
                  <a:srgbClr val="8d281e"/>
                </a:solidFill>
                <a:latin typeface="Cambria"/>
              </a:rPr>
              <a:t>ВАКЦИНАЦИЯ. </a:t>
            </a:r>
            <a:r>
              <a:rPr b="1" lang="ru-RU" sz="50000" spc="-1" strike="noStrike">
                <a:solidFill>
                  <a:srgbClr val="468a1a"/>
                </a:solidFill>
                <a:latin typeface="Cambria"/>
              </a:rPr>
              <a:t>ГРИПП</a:t>
            </a:r>
            <a:br>
              <a:rPr sz="50000"/>
            </a:br>
            <a:endParaRPr b="0" lang="ru-RU" sz="50000" spc="-1" strike="noStrike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title"/>
          </p:nvPr>
        </p:nvSpPr>
        <p:spPr>
          <a:xfrm>
            <a:off x="2664360" y="1800000"/>
            <a:ext cx="5579640" cy="4857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buNone/>
            </a:pPr>
            <a:br>
              <a:rPr sz="3200"/>
            </a:br>
            <a:r>
              <a:rPr b="0" lang="ru-RU" sz="3400" spc="-1" strike="noStrike">
                <a:solidFill>
                  <a:srgbClr val="ffffd7"/>
                </a:solidFill>
                <a:latin typeface="Cambria"/>
              </a:rPr>
              <a:t>острое </a:t>
            </a:r>
            <a:br>
              <a:rPr sz="3400"/>
            </a:br>
            <a:r>
              <a:rPr b="0" lang="ru-RU" sz="3400" spc="-1" strike="noStrike">
                <a:solidFill>
                  <a:srgbClr val="ffffd7"/>
                </a:solidFill>
                <a:latin typeface="Cambria"/>
              </a:rPr>
              <a:t>инфекционное </a:t>
            </a:r>
            <a:br>
              <a:rPr sz="3400"/>
            </a:br>
            <a:r>
              <a:rPr b="0" lang="ru-RU" sz="3400" spc="-1" strike="noStrike">
                <a:solidFill>
                  <a:srgbClr val="ffffd7"/>
                </a:solidFill>
                <a:latin typeface="Cambria"/>
              </a:rPr>
              <a:t>заболевание,</a:t>
            </a:r>
            <a:br>
              <a:rPr sz="3400"/>
            </a:br>
            <a:r>
              <a:rPr b="0" lang="ru-RU" sz="3400" spc="-1" strike="noStrike">
                <a:solidFill>
                  <a:srgbClr val="ffffd7"/>
                </a:solidFill>
                <a:latin typeface="Cambria"/>
              </a:rPr>
              <a:t>от которого можно защититься </a:t>
            </a:r>
            <a:r>
              <a:rPr b="0" lang="ru-RU" sz="3400" spc="-1" strike="noStrike" u="sng">
                <a:solidFill>
                  <a:srgbClr val="ffffd7"/>
                </a:solidFill>
                <a:uFillTx/>
                <a:latin typeface="Cambria"/>
              </a:rPr>
              <a:t>вакциной</a:t>
            </a:r>
            <a:r>
              <a:rPr b="0" lang="ru-RU" sz="3400" spc="-1" strike="noStrike">
                <a:solidFill>
                  <a:srgbClr val="ffffd7"/>
                </a:solidFill>
                <a:latin typeface="Cambria"/>
              </a:rPr>
              <a:t>, </a:t>
            </a:r>
            <a:br>
              <a:rPr sz="3400"/>
            </a:br>
            <a:r>
              <a:rPr b="0" lang="ru-RU" sz="3400" spc="-1" strike="noStrike">
                <a:solidFill>
                  <a:srgbClr val="ffffd7"/>
                </a:solidFill>
                <a:latin typeface="Cambria"/>
              </a:rPr>
              <a:t>начиная с </a:t>
            </a:r>
            <a:r>
              <a:rPr b="1" lang="ru-RU" sz="3400" spc="-1" strike="noStrike">
                <a:solidFill>
                  <a:srgbClr val="ffffd7"/>
                </a:solidFill>
                <a:latin typeface="Cambria"/>
              </a:rPr>
              <a:t>6</a:t>
            </a:r>
            <a:r>
              <a:rPr b="0" lang="ru-RU" sz="3400" spc="-1" strike="noStrike">
                <a:solidFill>
                  <a:srgbClr val="ffffd7"/>
                </a:solidFill>
                <a:latin typeface="Cambria"/>
              </a:rPr>
              <a:t>-месячного</a:t>
            </a:r>
            <a:br>
              <a:rPr sz="3400"/>
            </a:br>
            <a:r>
              <a:rPr b="0" lang="ru-RU" sz="3400" spc="-1" strike="noStrike">
                <a:solidFill>
                  <a:srgbClr val="ffffd7"/>
                </a:solidFill>
                <a:latin typeface="Cambria"/>
              </a:rPr>
              <a:t>возраста</a:t>
            </a:r>
            <a:endParaRPr b="0" lang="ru-RU" sz="3400" spc="-1" strike="noStrike">
              <a:latin typeface="Arial"/>
            </a:endParaRPr>
          </a:p>
        </p:txBody>
      </p:sp>
      <p:pic>
        <p:nvPicPr>
          <p:cNvPr id="45" name="" descr=""/>
          <p:cNvPicPr/>
          <p:nvPr/>
        </p:nvPicPr>
        <p:blipFill>
          <a:blip r:embed="rId2"/>
          <a:stretch/>
        </p:blipFill>
        <p:spPr>
          <a:xfrm>
            <a:off x="6300000" y="1442160"/>
            <a:ext cx="1799640" cy="1799640"/>
          </a:xfrm>
          <a:prstGeom prst="rect">
            <a:avLst/>
          </a:prstGeom>
          <a:ln w="0">
            <a:noFill/>
          </a:ln>
        </p:spPr>
      </p:pic>
      <p:sp>
        <p:nvSpPr>
          <p:cNvPr id="46" name="PlaceHolder 3"/>
          <p:cNvSpPr>
            <a:spLocks noGrp="1"/>
          </p:cNvSpPr>
          <p:nvPr>
            <p:ph type="title"/>
          </p:nvPr>
        </p:nvSpPr>
        <p:spPr>
          <a:xfrm>
            <a:off x="2673000" y="1260000"/>
            <a:ext cx="7199640" cy="107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buNone/>
            </a:pPr>
            <a:r>
              <a:rPr b="1" lang="ru-RU" sz="3600" spc="-1" strike="noStrike" u="sng">
                <a:solidFill>
                  <a:srgbClr val="ffffff"/>
                </a:solidFill>
                <a:uFillTx/>
                <a:latin typeface="Cambria"/>
              </a:rPr>
              <a:t>Грипп</a:t>
            </a:r>
            <a:r>
              <a:rPr b="1" lang="ru-RU" sz="3740" spc="-1" strike="noStrike">
                <a:solidFill>
                  <a:srgbClr val="ffffff"/>
                </a:solidFill>
                <a:latin typeface="Cambria"/>
              </a:rPr>
              <a:t> -</a:t>
            </a:r>
            <a:endParaRPr b="0" lang="ru-RU" sz="3740" spc="-1" strike="noStrike">
              <a:latin typeface="Arial"/>
            </a:endParaRPr>
          </a:p>
        </p:txBody>
      </p:sp>
      <p:sp>
        <p:nvSpPr>
          <p:cNvPr id="47" name=""/>
          <p:cNvSpPr/>
          <p:nvPr/>
        </p:nvSpPr>
        <p:spPr>
          <a:xfrm>
            <a:off x="720000" y="900000"/>
            <a:ext cx="9144000" cy="44280"/>
          </a:xfrm>
          <a:custGeom>
            <a:avLst/>
            <a:gdLst/>
            <a:ahLst/>
            <a:rect l="l" t="t" r="r" b="b"/>
            <a:pathLst>
              <a:path w="25401" h="124">
                <a:moveTo>
                  <a:pt x="0" y="124"/>
                </a:moveTo>
                <a:lnTo>
                  <a:pt x="25401" y="124"/>
                </a:lnTo>
                <a:lnTo>
                  <a:pt x="25401" y="0"/>
                </a:lnTo>
                <a:lnTo>
                  <a:pt x="0" y="0"/>
                </a:lnTo>
                <a:lnTo>
                  <a:pt x="0" y="124"/>
                </a:lnTo>
                <a:close/>
              </a:path>
            </a:pathLst>
          </a:custGeom>
          <a:solidFill>
            <a:srgbClr val="94080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"/>
          <p:cNvSpPr/>
          <p:nvPr/>
        </p:nvSpPr>
        <p:spPr>
          <a:xfrm>
            <a:off x="755640" y="6930720"/>
            <a:ext cx="9144000" cy="44280"/>
          </a:xfrm>
          <a:custGeom>
            <a:avLst/>
            <a:gdLst/>
            <a:ahLst/>
            <a:rect l="l" t="t" r="r" b="b"/>
            <a:pathLst>
              <a:path w="25401" h="124">
                <a:moveTo>
                  <a:pt x="0" y="124"/>
                </a:moveTo>
                <a:lnTo>
                  <a:pt x="25401" y="124"/>
                </a:lnTo>
                <a:lnTo>
                  <a:pt x="25401" y="0"/>
                </a:lnTo>
                <a:lnTo>
                  <a:pt x="0" y="0"/>
                </a:lnTo>
                <a:lnTo>
                  <a:pt x="0" y="124"/>
                </a:lnTo>
                <a:close/>
              </a:path>
            </a:pathLst>
          </a:custGeom>
          <a:solidFill>
            <a:srgbClr val="94080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"/>
          <p:cNvSpPr/>
          <p:nvPr/>
        </p:nvSpPr>
        <p:spPr>
          <a:xfrm>
            <a:off x="720000" y="6840000"/>
            <a:ext cx="9142920" cy="359640"/>
          </a:xfrm>
          <a:custGeom>
            <a:avLst/>
            <a:gdLst/>
            <a:ahLst/>
            <a:rect l="l" t="t" r="r" b="b"/>
            <a:pathLst>
              <a:path fill="none" w="25398" h="1000">
                <a:moveTo>
                  <a:pt x="25398" y="0"/>
                </a:moveTo>
                <a:lnTo>
                  <a:pt x="3014" y="0"/>
                </a:lnTo>
                <a:lnTo>
                  <a:pt x="3010" y="0"/>
                </a:lnTo>
                <a:lnTo>
                  <a:pt x="2478" y="1000"/>
                </a:lnTo>
                <a:lnTo>
                  <a:pt x="0" y="1000"/>
                </a:lnTo>
              </a:path>
            </a:pathLst>
          </a:custGeom>
          <a:noFill/>
          <a:ln w="25200">
            <a:solidFill>
              <a:srgbClr val="ffcc05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0" name=""/>
          <p:cNvSpPr/>
          <p:nvPr/>
        </p:nvSpPr>
        <p:spPr>
          <a:xfrm>
            <a:off x="1800000" y="6975000"/>
            <a:ext cx="7740000" cy="270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ru-RU" sz="1300" spc="-1" strike="noStrike">
                <a:solidFill>
                  <a:srgbClr val="0d0d0d"/>
                </a:solidFill>
                <a:latin typeface="Cambria"/>
              </a:rPr>
              <a:t>        </a:t>
            </a:r>
            <a:r>
              <a:rPr b="1" lang="ru-RU" sz="1300" spc="-1" strike="noStrike">
                <a:solidFill>
                  <a:srgbClr val="0d0d0d"/>
                </a:solidFill>
                <a:latin typeface="Cambria"/>
              </a:rPr>
              <a:t>Управление Федеральной службы по надзору в сфере  защиты прав потребителей</a:t>
            </a:r>
            <a:r>
              <a:rPr b="1" lang="ru-RU" sz="1400" spc="-1" strike="noStrike">
                <a:solidFill>
                  <a:srgbClr val="0d0d0d"/>
                </a:solidFill>
                <a:latin typeface="Cambria"/>
              </a:rPr>
              <a:t> </a:t>
            </a:r>
            <a:r>
              <a:rPr b="1" lang="ru-RU" sz="1600" spc="-1" strike="noStrike">
                <a:solidFill>
                  <a:srgbClr val="0d0d0d"/>
                </a:solidFill>
                <a:latin typeface="Times New Roman"/>
              </a:rPr>
              <a:t> 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51" name=""/>
          <p:cNvSpPr/>
          <p:nvPr/>
        </p:nvSpPr>
        <p:spPr>
          <a:xfrm>
            <a:off x="2419560" y="7246080"/>
            <a:ext cx="5997240" cy="22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ru-RU" sz="1300" spc="-1" strike="noStrike">
                <a:solidFill>
                  <a:srgbClr val="0d0d0d"/>
                </a:solidFill>
                <a:latin typeface="Cambria"/>
              </a:rPr>
              <a:t>и благополучия человека по Тюменской области </a:t>
            </a:r>
            <a:endParaRPr b="0" lang="ru-RU" sz="1300" spc="-1" strike="noStrike">
              <a:latin typeface="Cambr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"/>
          <p:cNvSpPr/>
          <p:nvPr/>
        </p:nvSpPr>
        <p:spPr>
          <a:xfrm>
            <a:off x="2340000" y="1080000"/>
            <a:ext cx="5940000" cy="5580000"/>
          </a:xfrm>
          <a:prstGeom prst="flowChartAlternateProcess">
            <a:avLst/>
          </a:prstGeom>
          <a:solidFill>
            <a:srgbClr val="3faf46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pic>
        <p:nvPicPr>
          <p:cNvPr id="53" name="Рисунок 6" descr="logo2.png"/>
          <p:cNvPicPr/>
          <p:nvPr/>
        </p:nvPicPr>
        <p:blipFill>
          <a:blip r:embed="rId1"/>
          <a:stretch/>
        </p:blipFill>
        <p:spPr>
          <a:xfrm>
            <a:off x="9720000" y="169560"/>
            <a:ext cx="899640" cy="847800"/>
          </a:xfrm>
          <a:prstGeom prst="rect">
            <a:avLst/>
          </a:prstGeom>
          <a:ln w="0">
            <a:noFill/>
          </a:ln>
        </p:spPr>
      </p:pic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80000" y="360"/>
            <a:ext cx="10440000" cy="161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10000"/>
          </a:bodyPr>
          <a:p>
            <a:pPr algn="ctr">
              <a:lnSpc>
                <a:spcPct val="100000"/>
              </a:lnSpc>
              <a:buNone/>
            </a:pPr>
            <a:r>
              <a:rPr b="1" lang="ru-RU" sz="50000" spc="-1" strike="noStrike">
                <a:solidFill>
                  <a:srgbClr val="8d281e"/>
                </a:solidFill>
                <a:latin typeface="Cambria"/>
              </a:rPr>
              <a:t>ВАКЦИНАЦИЯ. </a:t>
            </a:r>
            <a:r>
              <a:rPr b="1" lang="ru-RU" sz="50000" spc="-1" strike="noStrike">
                <a:solidFill>
                  <a:srgbClr val="468a1a"/>
                </a:solidFill>
                <a:latin typeface="Cambria"/>
              </a:rPr>
              <a:t>ГРИПП</a:t>
            </a:r>
            <a:br>
              <a:rPr sz="50000"/>
            </a:br>
            <a:endParaRPr b="0" lang="ru-RU" sz="500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title"/>
          </p:nvPr>
        </p:nvSpPr>
        <p:spPr>
          <a:xfrm>
            <a:off x="2700000" y="1440360"/>
            <a:ext cx="3599640" cy="125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buNone/>
            </a:pPr>
            <a:r>
              <a:rPr b="1" lang="ru-RU" sz="3600" spc="-1" strike="noStrike" u="sng">
                <a:solidFill>
                  <a:srgbClr val="ffffff"/>
                </a:solidFill>
                <a:uFillTx/>
                <a:latin typeface="Cambria"/>
              </a:rPr>
              <a:t>Опасность</a:t>
            </a:r>
            <a:br>
              <a:rPr sz="3600"/>
            </a:br>
            <a:r>
              <a:rPr b="1" lang="ru-RU" sz="3600" spc="-1" strike="noStrike" u="sng">
                <a:solidFill>
                  <a:srgbClr val="ffffff"/>
                </a:solidFill>
                <a:uFillTx/>
                <a:latin typeface="Cambria"/>
              </a:rPr>
              <a:t>осложнений: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56" name=""/>
          <p:cNvSpPr/>
          <p:nvPr/>
        </p:nvSpPr>
        <p:spPr>
          <a:xfrm>
            <a:off x="720000" y="900000"/>
            <a:ext cx="9144000" cy="44280"/>
          </a:xfrm>
          <a:custGeom>
            <a:avLst/>
            <a:gdLst/>
            <a:ahLst/>
            <a:rect l="l" t="t" r="r" b="b"/>
            <a:pathLst>
              <a:path w="25401" h="124">
                <a:moveTo>
                  <a:pt x="0" y="124"/>
                </a:moveTo>
                <a:lnTo>
                  <a:pt x="25401" y="124"/>
                </a:lnTo>
                <a:lnTo>
                  <a:pt x="25401" y="0"/>
                </a:lnTo>
                <a:lnTo>
                  <a:pt x="0" y="0"/>
                </a:lnTo>
                <a:lnTo>
                  <a:pt x="0" y="124"/>
                </a:lnTo>
                <a:close/>
              </a:path>
            </a:pathLst>
          </a:custGeom>
          <a:solidFill>
            <a:srgbClr val="94080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7" name=""/>
          <p:cNvSpPr/>
          <p:nvPr/>
        </p:nvSpPr>
        <p:spPr>
          <a:xfrm>
            <a:off x="755640" y="6930720"/>
            <a:ext cx="9144000" cy="44280"/>
          </a:xfrm>
          <a:custGeom>
            <a:avLst/>
            <a:gdLst/>
            <a:ahLst/>
            <a:rect l="l" t="t" r="r" b="b"/>
            <a:pathLst>
              <a:path w="25401" h="124">
                <a:moveTo>
                  <a:pt x="0" y="124"/>
                </a:moveTo>
                <a:lnTo>
                  <a:pt x="25401" y="124"/>
                </a:lnTo>
                <a:lnTo>
                  <a:pt x="25401" y="0"/>
                </a:lnTo>
                <a:lnTo>
                  <a:pt x="0" y="0"/>
                </a:lnTo>
                <a:lnTo>
                  <a:pt x="0" y="124"/>
                </a:lnTo>
                <a:close/>
              </a:path>
            </a:pathLst>
          </a:custGeom>
          <a:solidFill>
            <a:srgbClr val="94080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8" name=""/>
          <p:cNvSpPr/>
          <p:nvPr/>
        </p:nvSpPr>
        <p:spPr>
          <a:xfrm>
            <a:off x="720000" y="6840000"/>
            <a:ext cx="9142920" cy="359640"/>
          </a:xfrm>
          <a:custGeom>
            <a:avLst/>
            <a:gdLst/>
            <a:ahLst/>
            <a:rect l="l" t="t" r="r" b="b"/>
            <a:pathLst>
              <a:path fill="none" w="25398" h="1000">
                <a:moveTo>
                  <a:pt x="25398" y="0"/>
                </a:moveTo>
                <a:lnTo>
                  <a:pt x="3014" y="0"/>
                </a:lnTo>
                <a:lnTo>
                  <a:pt x="3010" y="0"/>
                </a:lnTo>
                <a:lnTo>
                  <a:pt x="2478" y="1000"/>
                </a:lnTo>
                <a:lnTo>
                  <a:pt x="0" y="1000"/>
                </a:lnTo>
              </a:path>
            </a:pathLst>
          </a:custGeom>
          <a:noFill/>
          <a:ln w="25200">
            <a:solidFill>
              <a:srgbClr val="ffcc05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9" name=""/>
          <p:cNvSpPr/>
          <p:nvPr/>
        </p:nvSpPr>
        <p:spPr>
          <a:xfrm>
            <a:off x="2700000" y="3151080"/>
            <a:ext cx="5580000" cy="409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ru-RU" sz="3200" spc="-1" strike="noStrike">
                <a:solidFill>
                  <a:srgbClr val="ffffd7"/>
                </a:solidFill>
                <a:latin typeface="Cambria"/>
              </a:rPr>
              <a:t>пневмония, </a:t>
            </a:r>
            <a:endParaRPr b="0" lang="ru-RU" sz="3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3200" spc="-1" strike="noStrike">
                <a:solidFill>
                  <a:srgbClr val="ffffd7"/>
                </a:solidFill>
                <a:latin typeface="Cambria"/>
              </a:rPr>
              <a:t>бронхит, миокардит, </a:t>
            </a:r>
            <a:endParaRPr b="0" lang="ru-RU" sz="3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ru-RU" sz="3200" spc="-1" strike="noStrike">
                <a:solidFill>
                  <a:srgbClr val="ffffd7"/>
                </a:solidFill>
                <a:latin typeface="Cambria"/>
              </a:rPr>
              <a:t>менингит, энцефалит, обострение имеющихся хронических заболеваний</a:t>
            </a:r>
            <a:endParaRPr b="0" lang="ru-RU" sz="3200" spc="-1" strike="noStrike">
              <a:latin typeface="Arial"/>
            </a:endParaRPr>
          </a:p>
        </p:txBody>
      </p:sp>
      <p:pic>
        <p:nvPicPr>
          <p:cNvPr id="60" name="" descr=""/>
          <p:cNvPicPr/>
          <p:nvPr/>
        </p:nvPicPr>
        <p:blipFill>
          <a:blip r:embed="rId2"/>
          <a:stretch/>
        </p:blipFill>
        <p:spPr>
          <a:xfrm>
            <a:off x="6300000" y="1440000"/>
            <a:ext cx="1786320" cy="1834560"/>
          </a:xfrm>
          <a:prstGeom prst="rect">
            <a:avLst/>
          </a:prstGeom>
          <a:ln w="0">
            <a:noFill/>
          </a:ln>
        </p:spPr>
      </p:pic>
      <p:sp>
        <p:nvSpPr>
          <p:cNvPr id="61" name=""/>
          <p:cNvSpPr/>
          <p:nvPr/>
        </p:nvSpPr>
        <p:spPr>
          <a:xfrm>
            <a:off x="1800000" y="6975000"/>
            <a:ext cx="7740000" cy="27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ru-RU" sz="1300" spc="-1" strike="noStrike">
                <a:solidFill>
                  <a:srgbClr val="0d0d0d"/>
                </a:solidFill>
                <a:latin typeface="Cambria"/>
              </a:rPr>
              <a:t>        </a:t>
            </a:r>
            <a:r>
              <a:rPr b="1" lang="ru-RU" sz="1300" spc="-1" strike="noStrike">
                <a:solidFill>
                  <a:srgbClr val="0d0d0d"/>
                </a:solidFill>
                <a:latin typeface="Cambria"/>
              </a:rPr>
              <a:t>Управление Федеральной службы по надзору в сфере  защиты прав потребителей</a:t>
            </a:r>
            <a:r>
              <a:rPr b="1" lang="ru-RU" sz="1400" spc="-1" strike="noStrike">
                <a:solidFill>
                  <a:srgbClr val="0d0d0d"/>
                </a:solidFill>
                <a:latin typeface="Cambria"/>
              </a:rPr>
              <a:t> </a:t>
            </a:r>
            <a:r>
              <a:rPr b="1" lang="ru-RU" sz="1600" spc="-1" strike="noStrike">
                <a:solidFill>
                  <a:srgbClr val="0d0d0d"/>
                </a:solidFill>
                <a:latin typeface="Times New Roman"/>
              </a:rPr>
              <a:t> 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62" name=""/>
          <p:cNvSpPr/>
          <p:nvPr/>
        </p:nvSpPr>
        <p:spPr>
          <a:xfrm>
            <a:off x="2419560" y="7246080"/>
            <a:ext cx="5997240" cy="22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ru-RU" sz="1300" spc="-1" strike="noStrike">
                <a:solidFill>
                  <a:srgbClr val="0d0d0d"/>
                </a:solidFill>
                <a:latin typeface="Cambria"/>
              </a:rPr>
              <a:t>и благополучия человека по Тюменской области </a:t>
            </a:r>
            <a:endParaRPr b="0" lang="ru-RU" sz="1300" spc="-1" strike="noStrike">
              <a:latin typeface="Cambr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"/>
          <p:cNvSpPr/>
          <p:nvPr/>
        </p:nvSpPr>
        <p:spPr>
          <a:xfrm>
            <a:off x="2340360" y="1080360"/>
            <a:ext cx="5940000" cy="5580000"/>
          </a:xfrm>
          <a:prstGeom prst="flowChartAlternateProcess">
            <a:avLst/>
          </a:prstGeom>
          <a:solidFill>
            <a:srgbClr val="b85c00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pic>
        <p:nvPicPr>
          <p:cNvPr id="64" name="Рисунок 7" descr="logo2.png"/>
          <p:cNvPicPr/>
          <p:nvPr/>
        </p:nvPicPr>
        <p:blipFill>
          <a:blip r:embed="rId1"/>
          <a:stretch/>
        </p:blipFill>
        <p:spPr>
          <a:xfrm>
            <a:off x="9720000" y="169560"/>
            <a:ext cx="899640" cy="847800"/>
          </a:xfrm>
          <a:prstGeom prst="rect">
            <a:avLst/>
          </a:prstGeom>
          <a:ln w="0">
            <a:noFill/>
          </a:ln>
        </p:spPr>
      </p:pic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80000" y="360"/>
            <a:ext cx="10440000" cy="161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10000"/>
          </a:bodyPr>
          <a:p>
            <a:pPr algn="ctr">
              <a:lnSpc>
                <a:spcPct val="100000"/>
              </a:lnSpc>
              <a:buNone/>
            </a:pPr>
            <a:r>
              <a:rPr b="1" lang="ru-RU" sz="50000" spc="-1" strike="noStrike">
                <a:solidFill>
                  <a:srgbClr val="8d281e"/>
                </a:solidFill>
                <a:latin typeface="Cambria"/>
              </a:rPr>
              <a:t>ВАКЦИНАЦИЯ. </a:t>
            </a:r>
            <a:r>
              <a:rPr b="1" lang="ru-RU" sz="50000" spc="-1" strike="noStrike">
                <a:solidFill>
                  <a:srgbClr val="468a1a"/>
                </a:solidFill>
                <a:latin typeface="Cambria"/>
              </a:rPr>
              <a:t>ГРИПП</a:t>
            </a:r>
            <a:br>
              <a:rPr sz="50000"/>
            </a:br>
            <a:endParaRPr b="0" lang="ru-RU" sz="500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title"/>
          </p:nvPr>
        </p:nvSpPr>
        <p:spPr>
          <a:xfrm>
            <a:off x="2666160" y="1216080"/>
            <a:ext cx="7199640" cy="107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buNone/>
            </a:pPr>
            <a:r>
              <a:rPr b="1" lang="ru-RU" sz="3600" spc="-1" strike="noStrike" u="sng">
                <a:solidFill>
                  <a:srgbClr val="ffffff"/>
                </a:solidFill>
                <a:uFillTx/>
                <a:latin typeface="Cambria"/>
              </a:rPr>
              <a:t>Наиболее тяжело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67" name=""/>
          <p:cNvSpPr/>
          <p:nvPr/>
        </p:nvSpPr>
        <p:spPr>
          <a:xfrm>
            <a:off x="720000" y="900000"/>
            <a:ext cx="9144000" cy="44280"/>
          </a:xfrm>
          <a:custGeom>
            <a:avLst/>
            <a:gdLst/>
            <a:ahLst/>
            <a:rect l="l" t="t" r="r" b="b"/>
            <a:pathLst>
              <a:path w="25401" h="124">
                <a:moveTo>
                  <a:pt x="0" y="124"/>
                </a:moveTo>
                <a:lnTo>
                  <a:pt x="25401" y="124"/>
                </a:lnTo>
                <a:lnTo>
                  <a:pt x="25401" y="0"/>
                </a:lnTo>
                <a:lnTo>
                  <a:pt x="0" y="0"/>
                </a:lnTo>
                <a:lnTo>
                  <a:pt x="0" y="124"/>
                </a:lnTo>
                <a:close/>
              </a:path>
            </a:pathLst>
          </a:custGeom>
          <a:solidFill>
            <a:srgbClr val="94080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"/>
          <p:cNvSpPr/>
          <p:nvPr/>
        </p:nvSpPr>
        <p:spPr>
          <a:xfrm>
            <a:off x="755640" y="6930720"/>
            <a:ext cx="9144000" cy="44280"/>
          </a:xfrm>
          <a:custGeom>
            <a:avLst/>
            <a:gdLst/>
            <a:ahLst/>
            <a:rect l="l" t="t" r="r" b="b"/>
            <a:pathLst>
              <a:path w="25401" h="124">
                <a:moveTo>
                  <a:pt x="0" y="124"/>
                </a:moveTo>
                <a:lnTo>
                  <a:pt x="25401" y="124"/>
                </a:lnTo>
                <a:lnTo>
                  <a:pt x="25401" y="0"/>
                </a:lnTo>
                <a:lnTo>
                  <a:pt x="0" y="0"/>
                </a:lnTo>
                <a:lnTo>
                  <a:pt x="0" y="124"/>
                </a:lnTo>
                <a:close/>
              </a:path>
            </a:pathLst>
          </a:custGeom>
          <a:solidFill>
            <a:srgbClr val="94080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"/>
          <p:cNvSpPr/>
          <p:nvPr/>
        </p:nvSpPr>
        <p:spPr>
          <a:xfrm>
            <a:off x="720000" y="6840000"/>
            <a:ext cx="9142920" cy="359640"/>
          </a:xfrm>
          <a:custGeom>
            <a:avLst/>
            <a:gdLst/>
            <a:ahLst/>
            <a:rect l="l" t="t" r="r" b="b"/>
            <a:pathLst>
              <a:path fill="none" w="25398" h="1000">
                <a:moveTo>
                  <a:pt x="25398" y="0"/>
                </a:moveTo>
                <a:lnTo>
                  <a:pt x="3014" y="0"/>
                </a:lnTo>
                <a:lnTo>
                  <a:pt x="3010" y="0"/>
                </a:lnTo>
                <a:lnTo>
                  <a:pt x="2478" y="1000"/>
                </a:lnTo>
                <a:lnTo>
                  <a:pt x="0" y="1000"/>
                </a:lnTo>
              </a:path>
            </a:pathLst>
          </a:custGeom>
          <a:noFill/>
          <a:ln w="25200">
            <a:solidFill>
              <a:srgbClr val="ffcc05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PlaceHolder 3"/>
          <p:cNvSpPr>
            <a:spLocks noGrp="1"/>
          </p:cNvSpPr>
          <p:nvPr>
            <p:ph type="title"/>
          </p:nvPr>
        </p:nvSpPr>
        <p:spPr>
          <a:xfrm>
            <a:off x="2674800" y="1800000"/>
            <a:ext cx="4680000" cy="504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buNone/>
            </a:pPr>
            <a:br>
              <a:rPr sz="3200"/>
            </a:br>
            <a:r>
              <a:rPr b="0" lang="ru-RU" sz="3400" spc="-1" strike="noStrike">
                <a:solidFill>
                  <a:srgbClr val="ffffff"/>
                </a:solidFill>
                <a:latin typeface="Cambria"/>
                <a:ea typeface="Droid Sans Fallback"/>
              </a:rPr>
              <a:t>протекает у лиц </a:t>
            </a:r>
            <a:r>
              <a:rPr b="0" lang="ru-RU" sz="3400" spc="-1" strike="noStrike">
                <a:solidFill>
                  <a:srgbClr val="ffffff"/>
                </a:solidFill>
                <a:latin typeface="Cambria"/>
                <a:ea typeface="Droid Sans Fallback"/>
              </a:rPr>
              <a:t>старше </a:t>
            </a:r>
            <a:r>
              <a:rPr b="1" lang="ru-RU" sz="3400" spc="-1" strike="noStrike">
                <a:solidFill>
                  <a:srgbClr val="ffffff"/>
                </a:solidFill>
                <a:latin typeface="Cambria"/>
                <a:ea typeface="Droid Sans Fallback"/>
              </a:rPr>
              <a:t>60</a:t>
            </a:r>
            <a:r>
              <a:rPr b="0" lang="ru-RU" sz="3400" spc="-1" strike="noStrike">
                <a:solidFill>
                  <a:srgbClr val="ffffff"/>
                </a:solidFill>
                <a:latin typeface="Cambria"/>
                <a:ea typeface="Droid Sans Fallback"/>
              </a:rPr>
              <a:t> лет,</a:t>
            </a:r>
            <a:br>
              <a:rPr sz="3400"/>
            </a:br>
            <a:r>
              <a:rPr b="0" lang="ru-RU" sz="3400" spc="-1" strike="noStrike">
                <a:solidFill>
                  <a:srgbClr val="ffffff"/>
                </a:solidFill>
                <a:latin typeface="Cambria"/>
                <a:ea typeface="Droid Sans Fallback"/>
              </a:rPr>
              <a:t>с хроническими заболеваниями,</a:t>
            </a:r>
            <a:br>
              <a:rPr sz="3400"/>
            </a:br>
            <a:r>
              <a:rPr b="0" lang="ru-RU" sz="3400" spc="-1" strike="noStrike">
                <a:solidFill>
                  <a:srgbClr val="ffffff"/>
                </a:solidFill>
                <a:latin typeface="Cambria"/>
                <a:ea typeface="Droid Sans Fallback"/>
              </a:rPr>
              <a:t>детей раннего возраста, </a:t>
            </a:r>
            <a:br>
              <a:rPr sz="3400"/>
            </a:br>
            <a:r>
              <a:rPr b="0" lang="ru-RU" sz="3400" spc="-1" strike="noStrike">
                <a:solidFill>
                  <a:srgbClr val="ffffff"/>
                </a:solidFill>
                <a:latin typeface="Cambria"/>
                <a:ea typeface="Droid Sans Fallback"/>
              </a:rPr>
              <a:t>беременных </a:t>
            </a:r>
            <a:r>
              <a:rPr b="1" lang="ru-RU" sz="3200" spc="-1" strike="noStrike">
                <a:solidFill>
                  <a:srgbClr val="ffffff"/>
                </a:solidFill>
                <a:latin typeface="Cambria"/>
                <a:ea typeface="Droid Sans Fallback"/>
              </a:rPr>
              <a:t> </a:t>
            </a:r>
            <a:endParaRPr b="0" lang="ru-RU" sz="3200" spc="-1" strike="noStrike">
              <a:latin typeface="Arial"/>
            </a:endParaRPr>
          </a:p>
        </p:txBody>
      </p:sp>
      <p:pic>
        <p:nvPicPr>
          <p:cNvPr id="71" name="" descr=""/>
          <p:cNvPicPr/>
          <p:nvPr/>
        </p:nvPicPr>
        <p:blipFill>
          <a:blip r:embed="rId2"/>
          <a:stretch/>
        </p:blipFill>
        <p:spPr>
          <a:xfrm>
            <a:off x="6300000" y="2340000"/>
            <a:ext cx="1800000" cy="1980000"/>
          </a:xfrm>
          <a:prstGeom prst="rect">
            <a:avLst/>
          </a:prstGeom>
          <a:ln w="0">
            <a:noFill/>
          </a:ln>
        </p:spPr>
      </p:pic>
      <p:sp>
        <p:nvSpPr>
          <p:cNvPr id="72" name=""/>
          <p:cNvSpPr/>
          <p:nvPr/>
        </p:nvSpPr>
        <p:spPr>
          <a:xfrm>
            <a:off x="1800000" y="6975000"/>
            <a:ext cx="7740000" cy="27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ru-RU" sz="1300" spc="-1" strike="noStrike">
                <a:solidFill>
                  <a:srgbClr val="0d0d0d"/>
                </a:solidFill>
                <a:latin typeface="Cambria"/>
              </a:rPr>
              <a:t>        </a:t>
            </a:r>
            <a:r>
              <a:rPr b="1" lang="ru-RU" sz="1300" spc="-1" strike="noStrike">
                <a:solidFill>
                  <a:srgbClr val="0d0d0d"/>
                </a:solidFill>
                <a:latin typeface="Cambria"/>
              </a:rPr>
              <a:t>Управление Федеральной службы по надзору в сфере  защиты прав потребителей</a:t>
            </a:r>
            <a:r>
              <a:rPr b="1" lang="ru-RU" sz="1400" spc="-1" strike="noStrike">
                <a:solidFill>
                  <a:srgbClr val="0d0d0d"/>
                </a:solidFill>
                <a:latin typeface="Cambria"/>
              </a:rPr>
              <a:t> </a:t>
            </a:r>
            <a:r>
              <a:rPr b="1" lang="ru-RU" sz="1600" spc="-1" strike="noStrike">
                <a:solidFill>
                  <a:srgbClr val="0d0d0d"/>
                </a:solidFill>
                <a:latin typeface="Times New Roman"/>
              </a:rPr>
              <a:t> 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73" name=""/>
          <p:cNvSpPr/>
          <p:nvPr/>
        </p:nvSpPr>
        <p:spPr>
          <a:xfrm>
            <a:off x="2419560" y="7246080"/>
            <a:ext cx="5997240" cy="22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ru-RU" sz="1300" spc="-1" strike="noStrike">
                <a:solidFill>
                  <a:srgbClr val="0d0d0d"/>
                </a:solidFill>
                <a:latin typeface="Cambria"/>
              </a:rPr>
              <a:t>и благополучия человека по Тюменской области </a:t>
            </a:r>
            <a:endParaRPr b="0" lang="ru-RU" sz="1300" spc="-1" strike="noStrike">
              <a:latin typeface="Cambr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"/>
          <p:cNvSpPr/>
          <p:nvPr/>
        </p:nvSpPr>
        <p:spPr>
          <a:xfrm>
            <a:off x="2340000" y="1089000"/>
            <a:ext cx="5760000" cy="5580000"/>
          </a:xfrm>
          <a:prstGeom prst="flowChartAlternateProcess">
            <a:avLst/>
          </a:prstGeom>
          <a:solidFill>
            <a:srgbClr val="3faf46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pic>
        <p:nvPicPr>
          <p:cNvPr id="75" name="Рисунок 8" descr="logo2.png"/>
          <p:cNvPicPr/>
          <p:nvPr/>
        </p:nvPicPr>
        <p:blipFill>
          <a:blip r:embed="rId1"/>
          <a:stretch/>
        </p:blipFill>
        <p:spPr>
          <a:xfrm>
            <a:off x="9720000" y="169560"/>
            <a:ext cx="899640" cy="847800"/>
          </a:xfrm>
          <a:prstGeom prst="rect">
            <a:avLst/>
          </a:prstGeom>
          <a:ln w="0">
            <a:noFill/>
          </a:ln>
        </p:spPr>
      </p:pic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80000" y="360"/>
            <a:ext cx="10511640" cy="161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10000"/>
          </a:bodyPr>
          <a:p>
            <a:pPr algn="ctr">
              <a:lnSpc>
                <a:spcPct val="100000"/>
              </a:lnSpc>
              <a:buNone/>
            </a:pPr>
            <a:r>
              <a:rPr b="1" lang="ru-RU" sz="50000" spc="-1" strike="noStrike">
                <a:solidFill>
                  <a:srgbClr val="8d281e"/>
                </a:solidFill>
                <a:latin typeface="Cambria"/>
              </a:rPr>
              <a:t>ВАКЦИНАЦИЯ. </a:t>
            </a:r>
            <a:r>
              <a:rPr b="1" lang="ru-RU" sz="50000" spc="-1" strike="noStrike">
                <a:solidFill>
                  <a:srgbClr val="468a1a"/>
                </a:solidFill>
                <a:latin typeface="Cambria"/>
              </a:rPr>
              <a:t>ГРИПП</a:t>
            </a:r>
            <a:br>
              <a:rPr sz="50000"/>
            </a:br>
            <a:endParaRPr b="0" lang="ru-RU" sz="500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title"/>
          </p:nvPr>
        </p:nvSpPr>
        <p:spPr>
          <a:xfrm>
            <a:off x="2700360" y="1260000"/>
            <a:ext cx="7379640" cy="126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buNone/>
            </a:pPr>
            <a:r>
              <a:rPr b="1" lang="ru-RU" sz="3600" spc="-1" strike="noStrike" u="sng">
                <a:solidFill>
                  <a:srgbClr val="ffffff"/>
                </a:solidFill>
                <a:uFillTx/>
                <a:latin typeface="Cambria"/>
              </a:rPr>
              <a:t>Вакцинация</a:t>
            </a:r>
            <a:r>
              <a:rPr b="1" lang="ru-RU" sz="3600" spc="-1" strike="noStrike">
                <a:solidFill>
                  <a:srgbClr val="ffffff"/>
                </a:solidFill>
                <a:latin typeface="Cambria"/>
              </a:rPr>
              <a:t> -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78" name=""/>
          <p:cNvSpPr/>
          <p:nvPr/>
        </p:nvSpPr>
        <p:spPr>
          <a:xfrm>
            <a:off x="720000" y="900000"/>
            <a:ext cx="9144000" cy="44280"/>
          </a:xfrm>
          <a:custGeom>
            <a:avLst/>
            <a:gdLst/>
            <a:ahLst/>
            <a:rect l="l" t="t" r="r" b="b"/>
            <a:pathLst>
              <a:path w="25401" h="124">
                <a:moveTo>
                  <a:pt x="0" y="124"/>
                </a:moveTo>
                <a:lnTo>
                  <a:pt x="25401" y="124"/>
                </a:lnTo>
                <a:lnTo>
                  <a:pt x="25401" y="0"/>
                </a:lnTo>
                <a:lnTo>
                  <a:pt x="0" y="0"/>
                </a:lnTo>
                <a:lnTo>
                  <a:pt x="0" y="124"/>
                </a:lnTo>
                <a:close/>
              </a:path>
            </a:pathLst>
          </a:custGeom>
          <a:solidFill>
            <a:srgbClr val="94080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"/>
          <p:cNvSpPr/>
          <p:nvPr/>
        </p:nvSpPr>
        <p:spPr>
          <a:xfrm>
            <a:off x="755640" y="6930720"/>
            <a:ext cx="9144000" cy="44280"/>
          </a:xfrm>
          <a:custGeom>
            <a:avLst/>
            <a:gdLst/>
            <a:ahLst/>
            <a:rect l="l" t="t" r="r" b="b"/>
            <a:pathLst>
              <a:path w="25401" h="124">
                <a:moveTo>
                  <a:pt x="0" y="124"/>
                </a:moveTo>
                <a:lnTo>
                  <a:pt x="25401" y="124"/>
                </a:lnTo>
                <a:lnTo>
                  <a:pt x="25401" y="0"/>
                </a:lnTo>
                <a:lnTo>
                  <a:pt x="0" y="0"/>
                </a:lnTo>
                <a:lnTo>
                  <a:pt x="0" y="124"/>
                </a:lnTo>
                <a:close/>
              </a:path>
            </a:pathLst>
          </a:custGeom>
          <a:solidFill>
            <a:srgbClr val="94080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0" name=""/>
          <p:cNvSpPr/>
          <p:nvPr/>
        </p:nvSpPr>
        <p:spPr>
          <a:xfrm>
            <a:off x="720000" y="6840000"/>
            <a:ext cx="9142920" cy="359640"/>
          </a:xfrm>
          <a:custGeom>
            <a:avLst/>
            <a:gdLst/>
            <a:ahLst/>
            <a:rect l="l" t="t" r="r" b="b"/>
            <a:pathLst>
              <a:path fill="none" w="25398" h="1000">
                <a:moveTo>
                  <a:pt x="25398" y="0"/>
                </a:moveTo>
                <a:lnTo>
                  <a:pt x="3014" y="0"/>
                </a:lnTo>
                <a:lnTo>
                  <a:pt x="3010" y="0"/>
                </a:lnTo>
                <a:lnTo>
                  <a:pt x="2478" y="1000"/>
                </a:lnTo>
                <a:lnTo>
                  <a:pt x="0" y="1000"/>
                </a:lnTo>
              </a:path>
            </a:pathLst>
          </a:custGeom>
          <a:noFill/>
          <a:ln w="25200">
            <a:solidFill>
              <a:srgbClr val="ffcc05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1" name="PlaceHolder 3"/>
          <p:cNvSpPr>
            <a:spLocks noGrp="1"/>
          </p:cNvSpPr>
          <p:nvPr>
            <p:ph type="title"/>
          </p:nvPr>
        </p:nvSpPr>
        <p:spPr>
          <a:xfrm>
            <a:off x="2700360" y="2160000"/>
            <a:ext cx="4345560" cy="378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buNone/>
            </a:pPr>
            <a:br>
              <a:rPr sz="3740"/>
            </a:br>
            <a:r>
              <a:rPr b="0" lang="ru-RU" sz="3400" spc="-1" strike="noStrike">
                <a:solidFill>
                  <a:srgbClr val="ffffd7"/>
                </a:solidFill>
                <a:latin typeface="Cambria"/>
              </a:rPr>
              <a:t>наиболее</a:t>
            </a:r>
            <a:br>
              <a:rPr sz="3400"/>
            </a:br>
            <a:r>
              <a:rPr b="0" lang="ru-RU" sz="3400" spc="-1" strike="noStrike">
                <a:solidFill>
                  <a:srgbClr val="ffffd7"/>
                </a:solidFill>
                <a:latin typeface="Cambria"/>
              </a:rPr>
              <a:t>эффективный</a:t>
            </a:r>
            <a:br>
              <a:rPr sz="3400"/>
            </a:br>
            <a:r>
              <a:rPr b="0" lang="ru-RU" sz="3400" spc="-1" strike="noStrike">
                <a:solidFill>
                  <a:srgbClr val="ffffd7"/>
                </a:solidFill>
                <a:latin typeface="Cambria"/>
              </a:rPr>
              <a:t>и доступный</a:t>
            </a:r>
            <a:br>
              <a:rPr sz="3400"/>
            </a:br>
            <a:r>
              <a:rPr b="0" lang="ru-RU" sz="3400" spc="-1" strike="noStrike">
                <a:solidFill>
                  <a:srgbClr val="ffffd7"/>
                </a:solidFill>
                <a:latin typeface="Cambria"/>
              </a:rPr>
              <a:t>способ</a:t>
            </a:r>
            <a:br>
              <a:rPr sz="3400"/>
            </a:br>
            <a:r>
              <a:rPr b="0" lang="ru-RU" sz="3400" spc="-1" strike="noStrike">
                <a:solidFill>
                  <a:srgbClr val="ffffd7"/>
                </a:solidFill>
                <a:latin typeface="Cambria"/>
              </a:rPr>
              <a:t>профилактики гриппа</a:t>
            </a:r>
            <a:endParaRPr b="0" lang="ru-RU" sz="3400" spc="-1" strike="noStrike">
              <a:latin typeface="Arial"/>
            </a:endParaRPr>
          </a:p>
        </p:txBody>
      </p:sp>
      <p:pic>
        <p:nvPicPr>
          <p:cNvPr id="82" name="" descr=""/>
          <p:cNvPicPr/>
          <p:nvPr/>
        </p:nvPicPr>
        <p:blipFill>
          <a:blip r:embed="rId2"/>
          <a:stretch/>
        </p:blipFill>
        <p:spPr>
          <a:xfrm>
            <a:off x="6051960" y="1988640"/>
            <a:ext cx="1980000" cy="1958400"/>
          </a:xfrm>
          <a:prstGeom prst="rect">
            <a:avLst/>
          </a:prstGeom>
          <a:ln w="0">
            <a:noFill/>
          </a:ln>
        </p:spPr>
      </p:pic>
      <p:sp>
        <p:nvSpPr>
          <p:cNvPr id="83" name=""/>
          <p:cNvSpPr/>
          <p:nvPr/>
        </p:nvSpPr>
        <p:spPr>
          <a:xfrm>
            <a:off x="1800000" y="6975000"/>
            <a:ext cx="7740000" cy="27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ru-RU" sz="1300" spc="-1" strike="noStrike">
                <a:solidFill>
                  <a:srgbClr val="0d0d0d"/>
                </a:solidFill>
                <a:latin typeface="Cambria"/>
              </a:rPr>
              <a:t>        </a:t>
            </a:r>
            <a:r>
              <a:rPr b="1" lang="ru-RU" sz="1300" spc="-1" strike="noStrike">
                <a:solidFill>
                  <a:srgbClr val="0d0d0d"/>
                </a:solidFill>
                <a:latin typeface="Cambria"/>
              </a:rPr>
              <a:t>Управление Федеральной службы по надзору в сфере  защиты прав потребителей</a:t>
            </a:r>
            <a:r>
              <a:rPr b="1" lang="ru-RU" sz="1400" spc="-1" strike="noStrike">
                <a:solidFill>
                  <a:srgbClr val="0d0d0d"/>
                </a:solidFill>
                <a:latin typeface="Cambria"/>
              </a:rPr>
              <a:t> </a:t>
            </a:r>
            <a:r>
              <a:rPr b="1" lang="ru-RU" sz="1600" spc="-1" strike="noStrike">
                <a:solidFill>
                  <a:srgbClr val="0d0d0d"/>
                </a:solidFill>
                <a:latin typeface="Times New Roman"/>
              </a:rPr>
              <a:t> 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84" name=""/>
          <p:cNvSpPr/>
          <p:nvPr/>
        </p:nvSpPr>
        <p:spPr>
          <a:xfrm>
            <a:off x="2419560" y="7246080"/>
            <a:ext cx="5997240" cy="22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ru-RU" sz="1300" spc="-1" strike="noStrike">
                <a:solidFill>
                  <a:srgbClr val="0d0d0d"/>
                </a:solidFill>
                <a:latin typeface="Cambria"/>
              </a:rPr>
              <a:t>и благополучия человека по Тюменской области </a:t>
            </a:r>
            <a:endParaRPr b="0" lang="ru-RU" sz="1300" spc="-1" strike="noStrike">
              <a:latin typeface="Cambr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"/>
          <p:cNvSpPr/>
          <p:nvPr/>
        </p:nvSpPr>
        <p:spPr>
          <a:xfrm>
            <a:off x="2340360" y="1080360"/>
            <a:ext cx="5940000" cy="5580000"/>
          </a:xfrm>
          <a:prstGeom prst="flowChartAlternateProcess">
            <a:avLst/>
          </a:prstGeom>
          <a:solidFill>
            <a:srgbClr val="b85c00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pic>
        <p:nvPicPr>
          <p:cNvPr id="86" name="Рисунок 9" descr="logo2.png"/>
          <p:cNvPicPr/>
          <p:nvPr/>
        </p:nvPicPr>
        <p:blipFill>
          <a:blip r:embed="rId1"/>
          <a:stretch/>
        </p:blipFill>
        <p:spPr>
          <a:xfrm>
            <a:off x="9720000" y="169560"/>
            <a:ext cx="899640" cy="847800"/>
          </a:xfrm>
          <a:prstGeom prst="rect">
            <a:avLst/>
          </a:prstGeom>
          <a:ln w="0">
            <a:noFill/>
          </a:ln>
        </p:spPr>
      </p:pic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180000" y="360"/>
            <a:ext cx="10440000" cy="161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10000"/>
          </a:bodyPr>
          <a:p>
            <a:pPr algn="ctr">
              <a:lnSpc>
                <a:spcPct val="100000"/>
              </a:lnSpc>
              <a:buNone/>
            </a:pPr>
            <a:r>
              <a:rPr b="1" lang="ru-RU" sz="50000" spc="-1" strike="noStrike">
                <a:solidFill>
                  <a:srgbClr val="8d281e"/>
                </a:solidFill>
                <a:latin typeface="Cambria"/>
              </a:rPr>
              <a:t>ВАКЦИНАЦИЯ. </a:t>
            </a:r>
            <a:r>
              <a:rPr b="1" lang="ru-RU" sz="50000" spc="-1" strike="noStrike">
                <a:solidFill>
                  <a:srgbClr val="468a1a"/>
                </a:solidFill>
                <a:latin typeface="Cambria"/>
              </a:rPr>
              <a:t>ГРИПП</a:t>
            </a:r>
            <a:br>
              <a:rPr sz="50000"/>
            </a:br>
            <a:endParaRPr b="0" lang="ru-RU" sz="500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title"/>
          </p:nvPr>
        </p:nvSpPr>
        <p:spPr>
          <a:xfrm>
            <a:off x="2700000" y="1440000"/>
            <a:ext cx="7380000" cy="125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buNone/>
            </a:pPr>
            <a:r>
              <a:rPr b="1" lang="ru-RU" sz="3600" spc="-1" strike="noStrike" u="sng">
                <a:solidFill>
                  <a:srgbClr val="ffffff"/>
                </a:solidFill>
                <a:uFillTx/>
                <a:latin typeface="Cambria"/>
              </a:rPr>
              <a:t>В осенний период</a:t>
            </a:r>
            <a:br>
              <a:rPr sz="3600"/>
            </a:br>
            <a:r>
              <a:rPr b="1" lang="ru-RU" sz="3600" spc="-1" strike="noStrike" u="sng">
                <a:solidFill>
                  <a:srgbClr val="ffffff"/>
                </a:solidFill>
                <a:uFillTx/>
                <a:latin typeface="Cambria"/>
              </a:rPr>
              <a:t>2023 года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89" name=""/>
          <p:cNvSpPr/>
          <p:nvPr/>
        </p:nvSpPr>
        <p:spPr>
          <a:xfrm>
            <a:off x="720000" y="900000"/>
            <a:ext cx="9144000" cy="44280"/>
          </a:xfrm>
          <a:custGeom>
            <a:avLst/>
            <a:gdLst/>
            <a:ahLst/>
            <a:rect l="l" t="t" r="r" b="b"/>
            <a:pathLst>
              <a:path w="25401" h="124">
                <a:moveTo>
                  <a:pt x="0" y="124"/>
                </a:moveTo>
                <a:lnTo>
                  <a:pt x="25401" y="124"/>
                </a:lnTo>
                <a:lnTo>
                  <a:pt x="25401" y="0"/>
                </a:lnTo>
                <a:lnTo>
                  <a:pt x="0" y="0"/>
                </a:lnTo>
                <a:lnTo>
                  <a:pt x="0" y="124"/>
                </a:lnTo>
                <a:close/>
              </a:path>
            </a:pathLst>
          </a:custGeom>
          <a:solidFill>
            <a:srgbClr val="94080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0" name=""/>
          <p:cNvSpPr/>
          <p:nvPr/>
        </p:nvSpPr>
        <p:spPr>
          <a:xfrm>
            <a:off x="755640" y="6930720"/>
            <a:ext cx="9144000" cy="44280"/>
          </a:xfrm>
          <a:custGeom>
            <a:avLst/>
            <a:gdLst/>
            <a:ahLst/>
            <a:rect l="l" t="t" r="r" b="b"/>
            <a:pathLst>
              <a:path w="25401" h="124">
                <a:moveTo>
                  <a:pt x="0" y="124"/>
                </a:moveTo>
                <a:lnTo>
                  <a:pt x="25401" y="124"/>
                </a:lnTo>
                <a:lnTo>
                  <a:pt x="25401" y="0"/>
                </a:lnTo>
                <a:lnTo>
                  <a:pt x="0" y="0"/>
                </a:lnTo>
                <a:lnTo>
                  <a:pt x="0" y="124"/>
                </a:lnTo>
                <a:close/>
              </a:path>
            </a:pathLst>
          </a:custGeom>
          <a:solidFill>
            <a:srgbClr val="94080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1" name=""/>
          <p:cNvSpPr/>
          <p:nvPr/>
        </p:nvSpPr>
        <p:spPr>
          <a:xfrm>
            <a:off x="720000" y="6840000"/>
            <a:ext cx="9142920" cy="359640"/>
          </a:xfrm>
          <a:custGeom>
            <a:avLst/>
            <a:gdLst/>
            <a:ahLst/>
            <a:rect l="l" t="t" r="r" b="b"/>
            <a:pathLst>
              <a:path fill="none" w="25398" h="1000">
                <a:moveTo>
                  <a:pt x="25398" y="0"/>
                </a:moveTo>
                <a:lnTo>
                  <a:pt x="3014" y="0"/>
                </a:lnTo>
                <a:lnTo>
                  <a:pt x="3010" y="0"/>
                </a:lnTo>
                <a:lnTo>
                  <a:pt x="2478" y="1000"/>
                </a:lnTo>
                <a:lnTo>
                  <a:pt x="0" y="1000"/>
                </a:lnTo>
              </a:path>
            </a:pathLst>
          </a:custGeom>
          <a:noFill/>
          <a:ln w="25200">
            <a:solidFill>
              <a:srgbClr val="ffcc05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2" name="PlaceHolder 3"/>
          <p:cNvSpPr>
            <a:spLocks noGrp="1"/>
          </p:cNvSpPr>
          <p:nvPr>
            <p:ph type="title"/>
          </p:nvPr>
        </p:nvSpPr>
        <p:spPr>
          <a:xfrm>
            <a:off x="2700000" y="2520000"/>
            <a:ext cx="3599640" cy="342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buNone/>
            </a:pPr>
            <a:br>
              <a:rPr sz="3600"/>
            </a:br>
            <a:r>
              <a:rPr b="0" lang="ru-RU" sz="3400" spc="-1" strike="noStrike">
                <a:solidFill>
                  <a:srgbClr val="ffffd7"/>
                </a:solidFill>
                <a:latin typeface="Cambria"/>
                <a:ea typeface="Droid Sans Fallback"/>
              </a:rPr>
              <a:t>планируется привить против гриппа </a:t>
            </a:r>
            <a:br>
              <a:rPr sz="3400"/>
            </a:br>
            <a:r>
              <a:rPr b="0" lang="ru-RU" sz="3400" spc="-1" strike="noStrike">
                <a:solidFill>
                  <a:srgbClr val="ffffd7"/>
                </a:solidFill>
                <a:latin typeface="Cambria"/>
                <a:ea typeface="Droid Sans Fallback"/>
              </a:rPr>
              <a:t>не менее </a:t>
            </a:r>
            <a:r>
              <a:rPr b="1" lang="ru-RU" sz="3400" spc="-1" strike="noStrike">
                <a:solidFill>
                  <a:srgbClr val="ffffd7"/>
                </a:solidFill>
                <a:latin typeface="Cambria"/>
                <a:ea typeface="Droid Sans Fallback"/>
              </a:rPr>
              <a:t>60 %</a:t>
            </a:r>
            <a:r>
              <a:rPr b="0" lang="ru-RU" sz="3400" spc="-1" strike="noStrike">
                <a:solidFill>
                  <a:srgbClr val="ffffd7"/>
                </a:solidFill>
                <a:latin typeface="Cambria"/>
                <a:ea typeface="Droid Sans Fallback"/>
              </a:rPr>
              <a:t> населения</a:t>
            </a:r>
            <a:endParaRPr b="0" lang="ru-RU" sz="3400" spc="-1" strike="noStrike">
              <a:latin typeface="Arial"/>
            </a:endParaRPr>
          </a:p>
        </p:txBody>
      </p:sp>
      <p:pic>
        <p:nvPicPr>
          <p:cNvPr id="93" name="" descr=""/>
          <p:cNvPicPr/>
          <p:nvPr/>
        </p:nvPicPr>
        <p:blipFill>
          <a:blip r:embed="rId2"/>
          <a:stretch/>
        </p:blipFill>
        <p:spPr>
          <a:xfrm>
            <a:off x="6120000" y="4320000"/>
            <a:ext cx="1979640" cy="2087640"/>
          </a:xfrm>
          <a:prstGeom prst="rect">
            <a:avLst/>
          </a:prstGeom>
          <a:ln w="0">
            <a:noFill/>
          </a:ln>
        </p:spPr>
      </p:pic>
      <p:sp>
        <p:nvSpPr>
          <p:cNvPr id="94" name=""/>
          <p:cNvSpPr/>
          <p:nvPr/>
        </p:nvSpPr>
        <p:spPr>
          <a:xfrm>
            <a:off x="1800000" y="6975000"/>
            <a:ext cx="7740000" cy="27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ru-RU" sz="1300" spc="-1" strike="noStrike">
                <a:solidFill>
                  <a:srgbClr val="0d0d0d"/>
                </a:solidFill>
                <a:latin typeface="Cambria"/>
              </a:rPr>
              <a:t>        </a:t>
            </a:r>
            <a:r>
              <a:rPr b="1" lang="ru-RU" sz="1300" spc="-1" strike="noStrike">
                <a:solidFill>
                  <a:srgbClr val="0d0d0d"/>
                </a:solidFill>
                <a:latin typeface="Cambria"/>
              </a:rPr>
              <a:t>Управление Федеральной службы по надзору в сфере  защиты прав потребителей</a:t>
            </a:r>
            <a:r>
              <a:rPr b="1" lang="ru-RU" sz="1400" spc="-1" strike="noStrike">
                <a:solidFill>
                  <a:srgbClr val="0d0d0d"/>
                </a:solidFill>
                <a:latin typeface="Cambria"/>
              </a:rPr>
              <a:t> </a:t>
            </a:r>
            <a:r>
              <a:rPr b="1" lang="ru-RU" sz="1600" spc="-1" strike="noStrike">
                <a:solidFill>
                  <a:srgbClr val="0d0d0d"/>
                </a:solidFill>
                <a:latin typeface="Times New Roman"/>
              </a:rPr>
              <a:t> 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95" name=""/>
          <p:cNvSpPr/>
          <p:nvPr/>
        </p:nvSpPr>
        <p:spPr>
          <a:xfrm>
            <a:off x="2419560" y="7246080"/>
            <a:ext cx="5997240" cy="22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ru-RU" sz="1300" spc="-1" strike="noStrike">
                <a:solidFill>
                  <a:srgbClr val="0d0d0d"/>
                </a:solidFill>
                <a:latin typeface="Cambria"/>
              </a:rPr>
              <a:t>и благополучия человека по Тюменской области </a:t>
            </a:r>
            <a:endParaRPr b="0" lang="ru-RU" sz="1300" spc="-1" strike="noStrike">
              <a:latin typeface="Cambr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"/>
          <p:cNvSpPr/>
          <p:nvPr/>
        </p:nvSpPr>
        <p:spPr>
          <a:xfrm>
            <a:off x="2340360" y="1089360"/>
            <a:ext cx="5940000" cy="5580000"/>
          </a:xfrm>
          <a:prstGeom prst="flowChartAlternateProcess">
            <a:avLst/>
          </a:prstGeom>
          <a:solidFill>
            <a:srgbClr val="3faf46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pic>
        <p:nvPicPr>
          <p:cNvPr id="97" name="Рисунок 1" descr="logo2.png"/>
          <p:cNvPicPr/>
          <p:nvPr/>
        </p:nvPicPr>
        <p:blipFill>
          <a:blip r:embed="rId1"/>
          <a:stretch/>
        </p:blipFill>
        <p:spPr>
          <a:xfrm>
            <a:off x="9720000" y="169560"/>
            <a:ext cx="899640" cy="847800"/>
          </a:xfrm>
          <a:prstGeom prst="rect">
            <a:avLst/>
          </a:prstGeom>
          <a:ln w="0">
            <a:noFill/>
          </a:ln>
        </p:spPr>
      </p:pic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180000" y="360"/>
            <a:ext cx="10511640" cy="161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10000"/>
          </a:bodyPr>
          <a:p>
            <a:pPr algn="ctr">
              <a:lnSpc>
                <a:spcPct val="100000"/>
              </a:lnSpc>
              <a:buNone/>
            </a:pPr>
            <a:r>
              <a:rPr b="1" lang="ru-RU" sz="50000" spc="-1" strike="noStrike">
                <a:solidFill>
                  <a:srgbClr val="8d281e"/>
                </a:solidFill>
                <a:latin typeface="Cambria"/>
              </a:rPr>
              <a:t>ВАКЦИНАЦИЯ. </a:t>
            </a:r>
            <a:r>
              <a:rPr b="1" lang="ru-RU" sz="50000" spc="-1" strike="noStrike">
                <a:solidFill>
                  <a:srgbClr val="468a1a"/>
                </a:solidFill>
                <a:latin typeface="Cambria"/>
              </a:rPr>
              <a:t>ГРИПП</a:t>
            </a:r>
            <a:br>
              <a:rPr sz="50000"/>
            </a:br>
            <a:endParaRPr b="0" lang="ru-RU" sz="50000" spc="-1" strike="noStrike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title"/>
          </p:nvPr>
        </p:nvSpPr>
        <p:spPr>
          <a:xfrm>
            <a:off x="2700000" y="1440000"/>
            <a:ext cx="7200000" cy="108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buNone/>
            </a:pPr>
            <a:r>
              <a:rPr b="1" lang="ru-RU" sz="3600" spc="-1" strike="noStrike" u="sng">
                <a:solidFill>
                  <a:srgbClr val="ffffff"/>
                </a:solidFill>
                <a:uFillTx/>
                <a:latin typeface="Cambria"/>
              </a:rPr>
              <a:t>Сентябрь - октябрь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100" name=""/>
          <p:cNvSpPr/>
          <p:nvPr/>
        </p:nvSpPr>
        <p:spPr>
          <a:xfrm>
            <a:off x="720000" y="900000"/>
            <a:ext cx="9144000" cy="44280"/>
          </a:xfrm>
          <a:custGeom>
            <a:avLst/>
            <a:gdLst/>
            <a:ahLst/>
            <a:rect l="l" t="t" r="r" b="b"/>
            <a:pathLst>
              <a:path w="25401" h="124">
                <a:moveTo>
                  <a:pt x="0" y="124"/>
                </a:moveTo>
                <a:lnTo>
                  <a:pt x="25401" y="124"/>
                </a:lnTo>
                <a:lnTo>
                  <a:pt x="25401" y="0"/>
                </a:lnTo>
                <a:lnTo>
                  <a:pt x="0" y="0"/>
                </a:lnTo>
                <a:lnTo>
                  <a:pt x="0" y="124"/>
                </a:lnTo>
                <a:close/>
              </a:path>
            </a:pathLst>
          </a:custGeom>
          <a:solidFill>
            <a:srgbClr val="94080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1" name=""/>
          <p:cNvSpPr/>
          <p:nvPr/>
        </p:nvSpPr>
        <p:spPr>
          <a:xfrm>
            <a:off x="755640" y="6930720"/>
            <a:ext cx="9144000" cy="44280"/>
          </a:xfrm>
          <a:custGeom>
            <a:avLst/>
            <a:gdLst/>
            <a:ahLst/>
            <a:rect l="l" t="t" r="r" b="b"/>
            <a:pathLst>
              <a:path w="25401" h="124">
                <a:moveTo>
                  <a:pt x="0" y="124"/>
                </a:moveTo>
                <a:lnTo>
                  <a:pt x="25401" y="124"/>
                </a:lnTo>
                <a:lnTo>
                  <a:pt x="25401" y="0"/>
                </a:lnTo>
                <a:lnTo>
                  <a:pt x="0" y="0"/>
                </a:lnTo>
                <a:lnTo>
                  <a:pt x="0" y="124"/>
                </a:lnTo>
                <a:close/>
              </a:path>
            </a:pathLst>
          </a:custGeom>
          <a:solidFill>
            <a:srgbClr val="94080a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2" name=""/>
          <p:cNvSpPr/>
          <p:nvPr/>
        </p:nvSpPr>
        <p:spPr>
          <a:xfrm>
            <a:off x="720000" y="6840000"/>
            <a:ext cx="9142920" cy="359640"/>
          </a:xfrm>
          <a:custGeom>
            <a:avLst/>
            <a:gdLst/>
            <a:ahLst/>
            <a:rect l="l" t="t" r="r" b="b"/>
            <a:pathLst>
              <a:path fill="none" w="25398" h="1000">
                <a:moveTo>
                  <a:pt x="25398" y="0"/>
                </a:moveTo>
                <a:lnTo>
                  <a:pt x="3014" y="0"/>
                </a:lnTo>
                <a:lnTo>
                  <a:pt x="3010" y="0"/>
                </a:lnTo>
                <a:lnTo>
                  <a:pt x="2478" y="1000"/>
                </a:lnTo>
                <a:lnTo>
                  <a:pt x="0" y="1000"/>
                </a:lnTo>
              </a:path>
            </a:pathLst>
          </a:custGeom>
          <a:noFill/>
          <a:ln w="25200">
            <a:solidFill>
              <a:srgbClr val="ffcc05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03" name="PlaceHolder 3"/>
          <p:cNvSpPr>
            <a:spLocks noGrp="1"/>
          </p:cNvSpPr>
          <p:nvPr>
            <p:ph type="title"/>
          </p:nvPr>
        </p:nvSpPr>
        <p:spPr>
          <a:xfrm>
            <a:off x="2700000" y="1620000"/>
            <a:ext cx="3959640" cy="4499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buNone/>
            </a:pPr>
            <a:br>
              <a:rPr sz="3740"/>
            </a:br>
            <a:r>
              <a:rPr b="0" lang="ru-RU" sz="3400" spc="-1" strike="noStrike">
                <a:solidFill>
                  <a:srgbClr val="ffffd7"/>
                </a:solidFill>
                <a:latin typeface="Cambria"/>
                <a:ea typeface="Microsoft YaHei"/>
              </a:rPr>
              <a:t>лучшее время</a:t>
            </a:r>
            <a:r>
              <a:rPr b="0" lang="ru-RU" sz="3400" spc="-1" strike="noStrike">
                <a:latin typeface="Cambria"/>
                <a:ea typeface="Microsoft YaHei"/>
              </a:rPr>
              <a:t> </a:t>
            </a:r>
            <a:br>
              <a:rPr sz="3400"/>
            </a:br>
            <a:r>
              <a:rPr b="0" lang="ru-RU" sz="3400" spc="-1" strike="noStrike">
                <a:solidFill>
                  <a:srgbClr val="ffffd7"/>
                </a:solidFill>
                <a:latin typeface="Cambria"/>
                <a:ea typeface="Microsoft YaHei"/>
              </a:rPr>
              <a:t>для </a:t>
            </a:r>
            <a:r>
              <a:rPr b="0" lang="ru-RU" sz="3400" spc="-1" strike="noStrike">
                <a:solidFill>
                  <a:srgbClr val="ffffd7"/>
                </a:solidFill>
                <a:latin typeface="Cambria"/>
              </a:rPr>
              <a:t>ежегодной вакцинации</a:t>
            </a:r>
            <a:br>
              <a:rPr sz="3400"/>
            </a:br>
            <a:r>
              <a:rPr b="0" lang="ru-RU" sz="3400" spc="-1" strike="noStrike">
                <a:solidFill>
                  <a:srgbClr val="ffffff"/>
                </a:solidFill>
                <a:latin typeface="Cambria"/>
              </a:rPr>
              <a:t>и </a:t>
            </a:r>
            <a:r>
              <a:rPr b="0" lang="ru-RU" sz="3400" spc="-1" strike="noStrike">
                <a:solidFill>
                  <a:srgbClr val="ffffd7"/>
                </a:solidFill>
                <a:latin typeface="Cambria"/>
              </a:rPr>
              <a:t>выработки иммунитета</a:t>
            </a:r>
            <a:endParaRPr b="0" lang="ru-RU" sz="3400" spc="-1" strike="noStrike">
              <a:latin typeface="Arial"/>
            </a:endParaRPr>
          </a:p>
        </p:txBody>
      </p:sp>
      <p:pic>
        <p:nvPicPr>
          <p:cNvPr id="104" name="" descr=""/>
          <p:cNvPicPr/>
          <p:nvPr/>
        </p:nvPicPr>
        <p:blipFill>
          <a:blip r:embed="rId2"/>
          <a:stretch/>
        </p:blipFill>
        <p:spPr>
          <a:xfrm>
            <a:off x="5940000" y="3960000"/>
            <a:ext cx="2321640" cy="2570040"/>
          </a:xfrm>
          <a:prstGeom prst="rect">
            <a:avLst/>
          </a:prstGeom>
          <a:ln w="0">
            <a:noFill/>
          </a:ln>
        </p:spPr>
      </p:pic>
      <p:sp>
        <p:nvSpPr>
          <p:cNvPr id="105" name=""/>
          <p:cNvSpPr/>
          <p:nvPr/>
        </p:nvSpPr>
        <p:spPr>
          <a:xfrm>
            <a:off x="1800000" y="6975000"/>
            <a:ext cx="7740000" cy="27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ru-RU" sz="1300" spc="-1" strike="noStrike">
                <a:solidFill>
                  <a:srgbClr val="0d0d0d"/>
                </a:solidFill>
                <a:latin typeface="Cambria"/>
              </a:rPr>
              <a:t>        </a:t>
            </a:r>
            <a:r>
              <a:rPr b="1" lang="ru-RU" sz="1300" spc="-1" strike="noStrike">
                <a:solidFill>
                  <a:srgbClr val="0d0d0d"/>
                </a:solidFill>
                <a:latin typeface="Cambria"/>
              </a:rPr>
              <a:t>Управление Федеральной службы по надзору в сфере  защиты прав потребителей</a:t>
            </a:r>
            <a:r>
              <a:rPr b="1" lang="ru-RU" sz="1400" spc="-1" strike="noStrike">
                <a:solidFill>
                  <a:srgbClr val="0d0d0d"/>
                </a:solidFill>
                <a:latin typeface="Cambria"/>
              </a:rPr>
              <a:t> </a:t>
            </a:r>
            <a:r>
              <a:rPr b="1" lang="ru-RU" sz="1600" spc="-1" strike="noStrike">
                <a:solidFill>
                  <a:srgbClr val="0d0d0d"/>
                </a:solidFill>
                <a:latin typeface="Times New Roman"/>
              </a:rPr>
              <a:t> 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106" name=""/>
          <p:cNvSpPr/>
          <p:nvPr/>
        </p:nvSpPr>
        <p:spPr>
          <a:xfrm>
            <a:off x="2419560" y="7246080"/>
            <a:ext cx="5997240" cy="22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1" lang="ru-RU" sz="1300" spc="-1" strike="noStrike">
                <a:solidFill>
                  <a:srgbClr val="0d0d0d"/>
                </a:solidFill>
                <a:latin typeface="Cambria"/>
              </a:rPr>
              <a:t>и благополучия человека по Тюменской области </a:t>
            </a:r>
            <a:endParaRPr b="0" lang="ru-RU" sz="1300" spc="-1" strike="noStrike">
              <a:latin typeface="Cambr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18675</TotalTime>
  <Application>LibreOffice/7.3.7.2$Linux_X86_64 LibreOffice_project/30$Build-2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2019-12-09T09:13:02Z</dcterms:created>
  <dc:creator>Org_202</dc:creator>
  <dc:description/>
  <dc:language>ru-RU</dc:language>
  <cp:lastModifiedBy/>
  <dcterms:modified xsi:type="dcterms:W3CDTF">2023-08-21T15:03:10Z</dcterms:modified>
  <cp:revision>1810</cp:revision>
  <dc:subject/>
  <dc:title>Слайд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(4:3)</vt:lpwstr>
  </property>
  <property fmtid="{D5CDD505-2E9C-101B-9397-08002B2CF9AE}" pid="3" name="Slides">
    <vt:r8>58</vt:r8>
  </property>
</Properties>
</file>